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5C2D5-85CC-4E88-A842-50B922E573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CD33B0-91D7-471E-ADCD-A62443CD17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haroni" panose="02010803020104030203" pitchFamily="2" charset="-79"/>
                <a:cs typeface="Aharoni" panose="02010803020104030203" pitchFamily="2" charset="-79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05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9545E-A491-48A8-B9F1-78B6DF9A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328B8-467E-4B8F-9E07-8D8B065E4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43" y="1799808"/>
            <a:ext cx="9587683" cy="40262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CC369-2179-495C-A235-1793B6B7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D547C-3687-4F78-9E73-DD77F9D4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48C9C-5EB6-4E61-BC93-2FB82F8C3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3376D-5D4B-4E79-A176-5199AA2F4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726" y="1709738"/>
            <a:ext cx="994972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5113F-79F2-4EE3-A37F-CD0531DF7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724" y="4589463"/>
            <a:ext cx="9949725" cy="114513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F71E9-AB7D-4517-87D3-9371CCA304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4D5B5-01A9-4973-83B7-ED7CE87D1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46CC6-6933-4592-AF4C-A77C85CE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2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F3970-D7A8-4275-AD97-9ED183E0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450A2-E6FD-4EEB-B40D-BF8C7BACB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3014" y="1825625"/>
            <a:ext cx="4586785" cy="4078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8A927-ED56-4F15-BCC6-56E91E40A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787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0B286-CD55-4200-8B69-5B8E65DE20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5BD7E-E1E0-4730-AC88-56E1A481B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8DE85-F56D-417D-8A99-06383CE6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63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99F2-524B-4681-8A90-DEABE138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348" y="365125"/>
            <a:ext cx="1003603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1F7BF-37B2-471C-B828-F4AA16ED5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9347" y="1681163"/>
            <a:ext cx="467822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D167BC-FAD6-43C5-8DC5-AD9306C593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19347" y="2505075"/>
            <a:ext cx="4678228" cy="3320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433-33F3-4896-B580-21C683E43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633F71-082F-40BA-9FBB-5E8B364B1E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20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2D7C7-5EB0-4DBD-826C-2DF56971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925242E-31F7-478C-B8CE-0B5F6E35C858}" type="datetimeFigureOut">
              <a:rPr lang="en-GB" smtClean="0"/>
              <a:t>29/01/2024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CE9DA-F92B-4B0A-BEB5-2BF5FD250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72794A-B311-4BE5-B33D-65630C7A2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06FFA-F1F1-4465-89BD-839A38148C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110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hyperlink" Target="https://webcollect.org.uk/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A63BD6F2-1E1F-4396-AD6F-FDEC5C421208}"/>
              </a:ext>
            </a:extLst>
          </p:cNvPr>
          <p:cNvGrpSpPr/>
          <p:nvPr userDrawn="1"/>
        </p:nvGrpSpPr>
        <p:grpSpPr>
          <a:xfrm>
            <a:off x="0" y="5925154"/>
            <a:ext cx="13302834" cy="1143304"/>
            <a:chOff x="0" y="5931172"/>
            <a:chExt cx="13302834" cy="1143304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FFECBAE-89F8-42AB-AAF8-68ABE0DF9407}"/>
                </a:ext>
              </a:extLst>
            </p:cNvPr>
            <p:cNvGrpSpPr/>
            <p:nvPr userDrawn="1"/>
          </p:nvGrpSpPr>
          <p:grpSpPr>
            <a:xfrm>
              <a:off x="0" y="5931172"/>
              <a:ext cx="12192000" cy="1123406"/>
              <a:chOff x="0" y="5931172"/>
              <a:chExt cx="12192000" cy="1123406"/>
            </a:xfrm>
          </p:grpSpPr>
          <p:sp>
            <p:nvSpPr>
              <p:cNvPr id="7" name="Double Wave 6">
                <a:extLst>
                  <a:ext uri="{FF2B5EF4-FFF2-40B4-BE49-F238E27FC236}">
                    <a16:creationId xmlns:a16="http://schemas.microsoft.com/office/drawing/2014/main" id="{73D63899-5201-452D-9443-209DB770A79A}"/>
                  </a:ext>
                </a:extLst>
              </p:cNvPr>
              <p:cNvSpPr/>
              <p:nvPr userDrawn="1"/>
            </p:nvSpPr>
            <p:spPr>
              <a:xfrm>
                <a:off x="0" y="5931172"/>
                <a:ext cx="3722914" cy="1123406"/>
              </a:xfrm>
              <a:prstGeom prst="doubleWav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Double Wave 7">
                <a:extLst>
                  <a:ext uri="{FF2B5EF4-FFF2-40B4-BE49-F238E27FC236}">
                    <a16:creationId xmlns:a16="http://schemas.microsoft.com/office/drawing/2014/main" id="{5170113F-D560-4A07-9B66-59519245B5E9}"/>
                  </a:ext>
                </a:extLst>
              </p:cNvPr>
              <p:cNvSpPr/>
              <p:nvPr userDrawn="1"/>
            </p:nvSpPr>
            <p:spPr>
              <a:xfrm>
                <a:off x="3722914" y="5931172"/>
                <a:ext cx="3981994" cy="1123406"/>
              </a:xfrm>
              <a:prstGeom prst="doubleWav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Double Wave 8">
                <a:extLst>
                  <a:ext uri="{FF2B5EF4-FFF2-40B4-BE49-F238E27FC236}">
                    <a16:creationId xmlns:a16="http://schemas.microsoft.com/office/drawing/2014/main" id="{D4C2B740-9A17-40CC-8AE7-B0ECDEF6D9DC}"/>
                  </a:ext>
                </a:extLst>
              </p:cNvPr>
              <p:cNvSpPr/>
              <p:nvPr userDrawn="1"/>
            </p:nvSpPr>
            <p:spPr>
              <a:xfrm>
                <a:off x="7704908" y="5931172"/>
                <a:ext cx="4487092" cy="1123406"/>
              </a:xfrm>
              <a:prstGeom prst="doubleWav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19EA2C9-A81C-47C1-BB15-97DD8D34FE07}"/>
                </a:ext>
              </a:extLst>
            </p:cNvPr>
            <p:cNvGrpSpPr/>
            <p:nvPr userDrawn="1"/>
          </p:nvGrpSpPr>
          <p:grpSpPr>
            <a:xfrm>
              <a:off x="1071056" y="6151146"/>
              <a:ext cx="12231778" cy="923330"/>
              <a:chOff x="1071056" y="6151146"/>
              <a:chExt cx="12231778" cy="923330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6DA8DC8-30AF-4EA4-AD15-3DA769A35A10}"/>
                  </a:ext>
                </a:extLst>
              </p:cNvPr>
              <p:cNvSpPr txBox="1"/>
              <p:nvPr userDrawn="1"/>
            </p:nvSpPr>
            <p:spPr>
              <a:xfrm>
                <a:off x="1071056" y="6151146"/>
                <a:ext cx="5337773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22 South Embankment, Dartmouth, </a:t>
                </a:r>
              </a:p>
              <a:p>
                <a:r>
                  <a:rPr lang="en-GB" b="1" dirty="0">
                    <a:solidFill>
                      <a:schemeClr val="bg1"/>
                    </a:solidFill>
                  </a:rPr>
                  <a:t>DEVON, TQ6 9BB -  01803 832305</a:t>
                </a:r>
              </a:p>
              <a:p>
                <a:endParaRPr lang="en-GB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5D393E9-EF3B-4A3D-A447-305D58234C80}"/>
                  </a:ext>
                </a:extLst>
              </p:cNvPr>
              <p:cNvSpPr txBox="1"/>
              <p:nvPr userDrawn="1"/>
            </p:nvSpPr>
            <p:spPr>
              <a:xfrm>
                <a:off x="5332542" y="6203004"/>
                <a:ext cx="7970292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400" b="1" dirty="0">
                    <a:solidFill>
                      <a:schemeClr val="bg1"/>
                    </a:solidFill>
                  </a:rPr>
                  <a:t>www.dyc.org.uk</a:t>
                </a:r>
              </a:p>
            </p:txBody>
          </p:sp>
          <p:pic>
            <p:nvPicPr>
              <p:cNvPr id="22" name="Picture 21" descr="Icon&#10;&#10;Description automatically generated">
                <a:extLst>
                  <a:ext uri="{FF2B5EF4-FFF2-40B4-BE49-F238E27FC236}">
                    <a16:creationId xmlns:a16="http://schemas.microsoft.com/office/drawing/2014/main" id="{CC961D51-54B9-49F2-9401-F98CE45C8F2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565498" y="6212494"/>
                <a:ext cx="765912" cy="647129"/>
              </a:xfrm>
              <a:prstGeom prst="rect">
                <a:avLst/>
              </a:prstGeom>
            </p:spPr>
          </p:pic>
          <p:pic>
            <p:nvPicPr>
              <p:cNvPr id="24" name="Picture 23" descr="Icon&#10;&#10;Description automatically generated">
                <a:extLst>
                  <a:ext uri="{FF2B5EF4-FFF2-40B4-BE49-F238E27FC236}">
                    <a16:creationId xmlns:a16="http://schemas.microsoft.com/office/drawing/2014/main" id="{F80AA889-E99A-4EE2-A154-F99A86DFB53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299045" y="6212494"/>
                <a:ext cx="587782" cy="587782"/>
              </a:xfrm>
              <a:prstGeom prst="rect">
                <a:avLst/>
              </a:prstGeom>
            </p:spPr>
          </p:pic>
          <p:pic>
            <p:nvPicPr>
              <p:cNvPr id="26" name="Picture 25" descr="Icon&#10;&#10;Description automatically generated">
                <a:extLst>
                  <a:ext uri="{FF2B5EF4-FFF2-40B4-BE49-F238E27FC236}">
                    <a16:creationId xmlns:a16="http://schemas.microsoft.com/office/drawing/2014/main" id="{E4246F12-C594-408B-8158-F19B045B002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008285" y="6240821"/>
                <a:ext cx="531128" cy="531128"/>
              </a:xfrm>
              <a:prstGeom prst="rect">
                <a:avLst/>
              </a:prstGeom>
            </p:spPr>
          </p:pic>
        </p:grp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388D6B-A85E-4CCA-B134-C32850EEC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116" y="365125"/>
            <a:ext cx="95876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How to join our distribution lists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F7577-60B0-4134-8D58-3A57FA5AD1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47843" y="1799808"/>
            <a:ext cx="9587683" cy="4018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To join the </a:t>
            </a:r>
            <a:r>
              <a:rPr lang="en-GB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Paddlesports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, Sea Kayaking or Paddleboarding lists, go to 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  <a:hlinkClick r:id="rId10"/>
              </a:rPr>
              <a:t>https://webcollect.org.uk/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“Sign in or Sign up!” to create or access your DYC account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On the “My home” page, you will see “Dartmouth Yacht Club” listed under “My organisations” on the left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In the bottom right-hand corner of this box, click on </a:t>
            </a:r>
            <a:r>
              <a:rPr lang="en-GB" dirty="0" err="1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MyDARTMOUTHYC</a:t>
            </a:r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. This takes you to the “My Dartmouth Yacht Club” page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Lower down on the left-hand side of this page, you will see “Public lists”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“View all” and you will see the lists available for you to join</a:t>
            </a:r>
          </a:p>
          <a:p>
            <a:r>
              <a:rPr lang="en-GB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Click on “Details” and then “Join this list”</a:t>
            </a:r>
            <a:endParaRPr lang="en-GB" dirty="0"/>
          </a:p>
          <a:p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08792B4-9C2F-4EF4-9A85-60E8916DDF56}"/>
              </a:ext>
            </a:extLst>
          </p:cNvPr>
          <p:cNvSpPr/>
          <p:nvPr userDrawn="1"/>
        </p:nvSpPr>
        <p:spPr>
          <a:xfrm>
            <a:off x="0" y="0"/>
            <a:ext cx="1120481" cy="64928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660A3E-388D-4D4E-8651-7498A4D2BF82}"/>
              </a:ext>
            </a:extLst>
          </p:cNvPr>
          <p:cNvSpPr txBox="1"/>
          <p:nvPr userDrawn="1"/>
        </p:nvSpPr>
        <p:spPr>
          <a:xfrm rot="16200000">
            <a:off x="-2772348" y="3326200"/>
            <a:ext cx="66300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Dartmouth Yacht Club</a:t>
            </a:r>
          </a:p>
        </p:txBody>
      </p:sp>
      <p:pic>
        <p:nvPicPr>
          <p:cNvPr id="31" name="Picture 30" descr="A picture containing text, accessory, flag&#10;&#10;Description automatically generated">
            <a:extLst>
              <a:ext uri="{FF2B5EF4-FFF2-40B4-BE49-F238E27FC236}">
                <a16:creationId xmlns:a16="http://schemas.microsoft.com/office/drawing/2014/main" id="{63F5DD5C-8AEB-4CA6-9F9C-C547BD14A877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450" y="161601"/>
            <a:ext cx="867889" cy="73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37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haroni" panose="02010803020104030203" pitchFamily="2" charset="-79"/>
          <a:ea typeface="+mj-ea"/>
          <a:cs typeface="Aharoni" panose="02010803020104030203" pitchFamily="2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Aharoni" panose="02010803020104030203" pitchFamily="2" charset="-79"/>
          <a:ea typeface="+mn-ea"/>
          <a:cs typeface="Aharoni" panose="02010803020104030203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A4998-1942-4DDE-ABA2-990EDAB66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6116" y="256837"/>
            <a:ext cx="9587684" cy="1325563"/>
          </a:xfrm>
        </p:spPr>
        <p:txBody>
          <a:bodyPr/>
          <a:lstStyle/>
          <a:p>
            <a:r>
              <a:rPr lang="en-GB" dirty="0"/>
              <a:t>How to book a pool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D5564-8251-44AB-9E7F-A4AA99607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43" y="1474947"/>
            <a:ext cx="9587683" cy="4026226"/>
          </a:xfrm>
        </p:spPr>
        <p:txBody>
          <a:bodyPr>
            <a:no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Click on "Sign in or Sign up!" (top right)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On the next page, sign into (or create) your DYC account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Signing in takes you to the "My home" page. You will see "Dartmouth Yacht Club" listed under "My organisations" on the left. In the bottom right-hand corner of this box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MyDARTMOUTHYC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 This takes you to the "My Dartmouth Yacht Club" page 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Here you will see the box “Upcoming DYC Events”. If “Indoor Pool Session” isn’t showing yet, click on “Browse more upcoming events” to go to a new page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the right-hand column, under “Events &amp; Courses”, you will see the event listed – please follow the booking instructions from there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NB. Places are limited to ten. Please note that tickets are non-refundable as we have to cover the substantial cost of private pool hire</a:t>
            </a:r>
          </a:p>
          <a:p>
            <a:pPr marL="0" indent="0">
              <a:buNone/>
            </a:pP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/>
            </a:b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47747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175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Calibri</vt:lpstr>
      <vt:lpstr>Office Theme</vt:lpstr>
      <vt:lpstr>How to book a pool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Thorpe</dc:creator>
  <cp:lastModifiedBy>Tim Vaughan</cp:lastModifiedBy>
  <cp:revision>5</cp:revision>
  <dcterms:created xsi:type="dcterms:W3CDTF">2022-02-01T14:08:24Z</dcterms:created>
  <dcterms:modified xsi:type="dcterms:W3CDTF">2024-01-29T22:28:05Z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e4da867-5252-4bd3-9b0f-9d4dd1d5e926_Enabled">
    <vt:lpwstr>true</vt:lpwstr>
  </property>
  <property fmtid="{D5CDD505-2E9C-101B-9397-08002B2CF9AE}" pid="3" name="MSIP_Label_9e4da867-5252-4bd3-9b0f-9d4dd1d5e926_SetDate">
    <vt:lpwstr>2022-02-01T14:08:24Z</vt:lpwstr>
  </property>
  <property fmtid="{D5CDD505-2E9C-101B-9397-08002B2CF9AE}" pid="4" name="MSIP_Label_9e4da867-5252-4bd3-9b0f-9d4dd1d5e926_Method">
    <vt:lpwstr>Standard</vt:lpwstr>
  </property>
  <property fmtid="{D5CDD505-2E9C-101B-9397-08002B2CF9AE}" pid="5" name="MSIP_Label_9e4da867-5252-4bd3-9b0f-9d4dd1d5e926_Name">
    <vt:lpwstr>9e4da867-5252-4bd3-9b0f-9d4dd1d5e926</vt:lpwstr>
  </property>
  <property fmtid="{D5CDD505-2E9C-101B-9397-08002B2CF9AE}" pid="6" name="MSIP_Label_9e4da867-5252-4bd3-9b0f-9d4dd1d5e926_SiteId">
    <vt:lpwstr>9c113a9f-0a1f-40d6-99d0-7c1e42ba1b60</vt:lpwstr>
  </property>
  <property fmtid="{D5CDD505-2E9C-101B-9397-08002B2CF9AE}" pid="7" name="MSIP_Label_9e4da867-5252-4bd3-9b0f-9d4dd1d5e926_ActionId">
    <vt:lpwstr>8a6e459c-6027-43a1-a25b-26cdead34354</vt:lpwstr>
  </property>
  <property fmtid="{D5CDD505-2E9C-101B-9397-08002B2CF9AE}" pid="8" name="MSIP_Label_9e4da867-5252-4bd3-9b0f-9d4dd1d5e926_ContentBits">
    <vt:lpwstr>0</vt:lpwstr>
  </property>
</Properties>
</file>